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Nourd" charset="1" panose="00000500000000000000"/>
      <p:regular r:id="rId14"/>
    </p:embeddedFont>
    <p:embeddedFont>
      <p:font typeface="Nourd Bold" charset="1" panose="00000800000000000000"/>
      <p:regular r:id="rId15"/>
    </p:embeddedFont>
    <p:embeddedFont>
      <p:font typeface="Rubik" charset="1" panose="00000000000000000000"/>
      <p:regular r:id="rId16"/>
    </p:embeddedFont>
    <p:embeddedFont>
      <p:font typeface="Rubik Bold" charset="1" panose="00000000000000000000"/>
      <p:regular r:id="rId17"/>
    </p:embeddedFont>
    <p:embeddedFont>
      <p:font typeface="Rubik Italics" charset="1" panose="00000000000000000000"/>
      <p:regular r:id="rId18"/>
    </p:embeddedFont>
    <p:embeddedFont>
      <p:font typeface="Rubik Bold Italics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FatR3GUHg.mp4" Type="http://schemas.openxmlformats.org/officeDocument/2006/relationships/video"/><Relationship Id="rId4" Target="../media/VAFatR3GUHg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FatR3GUHg.mp4" Type="http://schemas.openxmlformats.org/officeDocument/2006/relationships/video"/><Relationship Id="rId4" Target="../media/VAFatR3GUHg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slide3.xml" Type="http://schemas.openxmlformats.org/officeDocument/2006/relationships/slid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slide3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slide3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slide3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slide3.xml" Type="http://schemas.openxmlformats.org/officeDocument/2006/relationships/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slide3.xml" Type="http://schemas.openxmlformats.org/officeDocument/2006/relationships/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DA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66260" y="-2469633"/>
            <a:ext cx="16012640" cy="160126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56110" y="8811102"/>
            <a:ext cx="2725212" cy="5382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7314" y="8206400"/>
            <a:ext cx="1738940" cy="8738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6045" y="8409174"/>
            <a:ext cx="941477" cy="4450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204931" y="1501448"/>
            <a:ext cx="7027569" cy="702756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7314" y="2951378"/>
            <a:ext cx="6773237" cy="4384244"/>
            <a:chOff x="0" y="0"/>
            <a:chExt cx="9030983" cy="584565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47650"/>
              <a:ext cx="9030983" cy="458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999"/>
                </a:lnSpc>
              </a:pPr>
              <a:r>
                <a:rPr lang="en-US" sz="12999">
                  <a:solidFill>
                    <a:srgbClr val="FFFFFF"/>
                  </a:solidFill>
                  <a:latin typeface="Nourd Bold"/>
                </a:rPr>
                <a:t>ML MODEL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69516"/>
              <a:ext cx="7134343" cy="67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ubik"/>
                </a:rPr>
                <a:t>TO PREDICT ROAD TYPES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33819" y="1821990"/>
            <a:ext cx="5459994" cy="21519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33819" y="4343739"/>
            <a:ext cx="5459994" cy="20957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75731" y="1808851"/>
            <a:ext cx="5459994" cy="2165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4909" b="10466"/>
          <a:stretch>
            <a:fillRect/>
          </a:stretch>
        </p:blipFill>
        <p:spPr>
          <a:xfrm flipH="false" flipV="false" rot="0">
            <a:off x="12575731" y="4343739"/>
            <a:ext cx="5459994" cy="20957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16619" b="23217"/>
          <a:stretch>
            <a:fillRect/>
          </a:stretch>
        </p:blipFill>
        <p:spPr>
          <a:xfrm flipH="false" flipV="false" rot="0">
            <a:off x="6833819" y="6810969"/>
            <a:ext cx="5459994" cy="217982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4504" b="0"/>
          <a:stretch>
            <a:fillRect/>
          </a:stretch>
        </p:blipFill>
        <p:spPr>
          <a:xfrm flipH="false" flipV="false" rot="0">
            <a:off x="12687877" y="6810969"/>
            <a:ext cx="5347848" cy="21798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12920"/>
          <a:stretch>
            <a:fillRect/>
          </a:stretch>
        </p:blipFill>
        <p:spPr>
          <a:xfrm flipH="false" flipV="false" rot="0">
            <a:off x="6833819" y="1830769"/>
            <a:ext cx="5448631" cy="214317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575731" y="1865707"/>
            <a:ext cx="5459994" cy="205138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10575" t="0" r="10575" b="0"/>
          <a:stretch>
            <a:fillRect/>
          </a:stretch>
        </p:blipFill>
        <p:spPr>
          <a:xfrm flipH="false" flipV="false" rot="0">
            <a:off x="6833819" y="4291941"/>
            <a:ext cx="5459994" cy="214755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19507" r="34610" b="41073"/>
          <a:stretch>
            <a:fillRect/>
          </a:stretch>
        </p:blipFill>
        <p:spPr>
          <a:xfrm flipH="false" flipV="false" rot="0">
            <a:off x="12575731" y="4343739"/>
            <a:ext cx="5459994" cy="20957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21661"/>
          <a:stretch>
            <a:fillRect/>
          </a:stretch>
        </p:blipFill>
        <p:spPr>
          <a:xfrm flipH="false" flipV="false" rot="0">
            <a:off x="6833819" y="6868119"/>
            <a:ext cx="5459994" cy="21226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9891" b="58788"/>
          <a:stretch>
            <a:fillRect/>
          </a:stretch>
        </p:blipFill>
        <p:spPr>
          <a:xfrm flipH="false" flipV="false" rot="0">
            <a:off x="12575731" y="6810969"/>
            <a:ext cx="5459994" cy="2179823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720364" y="2427976"/>
            <a:ext cx="5270926" cy="3727929"/>
            <a:chOff x="0" y="0"/>
            <a:chExt cx="7027901" cy="497057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3839478"/>
              <a:ext cx="7027901" cy="1131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ubik"/>
                </a:rPr>
                <a:t>SOURCED FROM GOOGLE EARTH ENGINE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7027901" cy="3241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FFFFFF"/>
                  </a:solidFill>
                  <a:latin typeface="Nourd Bold"/>
                </a:rPr>
                <a:t>0BJECT DATASETS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612511" y="607464"/>
            <a:ext cx="1362604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29766" y="9163050"/>
            <a:ext cx="3691930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BUILDINGS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9396.6667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87098" y="334404"/>
            <a:ext cx="14427287" cy="9618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6550.0000" end="-2.3333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39685" y="-126077"/>
            <a:ext cx="15619615" cy="10413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92205"/>
            <a:ext cx="7843358" cy="4114800"/>
            <a:chOff x="0" y="0"/>
            <a:chExt cx="2065740" cy="10837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65740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94737" y="4913938"/>
            <a:ext cx="3797075" cy="104419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415942" y="4492205"/>
            <a:ext cx="7843358" cy="4114800"/>
            <a:chOff x="0" y="0"/>
            <a:chExt cx="2065740" cy="108373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65740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45401" y="4913938"/>
            <a:ext cx="3797075" cy="104419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867584" y="3517877"/>
            <a:ext cx="3391716" cy="6698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09908" y="1028700"/>
            <a:ext cx="2907069" cy="24891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41611" y="5164573"/>
            <a:ext cx="29033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Bold"/>
              </a:rPr>
              <a:t>OBJECTIVES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12308921" cy="2460248"/>
            <a:chOff x="0" y="0"/>
            <a:chExt cx="16411895" cy="32803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16411895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 u="none">
                  <a:solidFill>
                    <a:srgbClr val="FFFFFF"/>
                  </a:solidFill>
                  <a:latin typeface="Nourd Bold"/>
                </a:rPr>
                <a:t>Overview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87770"/>
              <a:ext cx="16411895" cy="129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WE ARE ON MAKING A MACHINE LEARNING MODEL WHICH IDENTIFIES THE ROAD TYPE AND THE PERIPHERY SUCH AS BUILDINGS, CARS ETC.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94737" y="6767758"/>
            <a:ext cx="4729148" cy="1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</a:rPr>
              <a:t>CATEGORIZATION OF ROAD TYPE INTO HIGHWAYS,ROADWAY,DIRT ROAD,ETC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5401" y="6319269"/>
            <a:ext cx="4729148" cy="1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</a:rPr>
              <a:t>A MACHINE LEARNING MODEL WHICH AUTOMATICALLY IDENTIFIES THE TYPE OF ROAD BY GIVEN INPUTS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92275" y="5164573"/>
            <a:ext cx="29033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Bold"/>
              </a:rPr>
              <a:t>GOALS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973476" y="9410700"/>
            <a:ext cx="1013470" cy="50926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05860" y="9528878"/>
            <a:ext cx="548701" cy="259386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1048619"/>
            <a:ext cx="17284256" cy="9238381"/>
            <a:chOff x="0" y="0"/>
            <a:chExt cx="4552232" cy="243315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r="r" b="b" t="t" l="l"/>
              <a:pathLst>
                <a:path h="2433154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4938380" y="7647254"/>
            <a:ext cx="2802916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0546704" y="7647254"/>
            <a:ext cx="2802916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09649" y="4551350"/>
            <a:ext cx="4717407" cy="93168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35076" y="1028700"/>
            <a:ext cx="5666553" cy="382492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6394367"/>
            <a:ext cx="5013953" cy="3010434"/>
            <a:chOff x="0" y="0"/>
            <a:chExt cx="6685271" cy="40139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DAY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62667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MANUAL MODELTESTING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92010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DATA SETS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21352"/>
              <a:ext cx="6685271" cy="129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TRAINING AND TESTING  OF THE MANUAL MODELS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37023" y="6394367"/>
            <a:ext cx="5013953" cy="3505701"/>
            <a:chOff x="0" y="0"/>
            <a:chExt cx="6685271" cy="467426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DAY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62667"/>
              <a:ext cx="6685271" cy="129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MULTIPLE PHOTO SHUFFLING AUTOMATED MODEL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452365"/>
              <a:ext cx="6685271" cy="129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TRAINING AND TESTING OUR MODEL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042064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245347" y="6394367"/>
            <a:ext cx="5013953" cy="3010434"/>
            <a:chOff x="0" y="0"/>
            <a:chExt cx="6685271" cy="40139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DAY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62667"/>
              <a:ext cx="6685271" cy="129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WORKING ON API INTEGRATION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452365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381708"/>
              <a:ext cx="668527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990468" y="1663238"/>
            <a:ext cx="4355769" cy="24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</a:rPr>
              <a:t>ROAD MAP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73476" y="9410700"/>
            <a:ext cx="1013470" cy="5092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05860" y="9528878"/>
            <a:ext cx="548701" cy="259386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4193621" y="3207304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4996547" y="1085918"/>
            <a:ext cx="8406956" cy="8115164"/>
            <a:chOff x="0" y="0"/>
            <a:chExt cx="2214178" cy="213732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r="r" b="b" t="t" l="l"/>
              <a:pathLst>
                <a:path h="2137327" w="2214178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18091" y="3293029"/>
            <a:ext cx="5897168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Nourd Bold"/>
              </a:rPr>
              <a:t>RISKS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18091" y="4754348"/>
            <a:ext cx="5897168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LESS THAN 100%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18091" y="5487083"/>
            <a:ext cx="5897168" cy="49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Write an item here.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18091" y="6219818"/>
            <a:ext cx="5897168" cy="49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Write an item here.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59534" y="962025"/>
            <a:ext cx="1054636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</a:rPr>
              <a:t>ML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832062"/>
            <a:ext cx="5106813" cy="5791270"/>
            <a:chOff x="0" y="0"/>
            <a:chExt cx="1345004" cy="152527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r="r" b="b" t="t" l="l"/>
              <a:pathLst>
                <a:path h="1525273" w="1345004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7056215"/>
            <a:ext cx="5106813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73476" y="9410700"/>
            <a:ext cx="1013470" cy="50926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05860" y="9528878"/>
            <a:ext cx="548701" cy="259386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76548" y="3404166"/>
            <a:ext cx="2811117" cy="1405558"/>
            <a:chOff x="0" y="0"/>
            <a:chExt cx="3748156" cy="1874078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3748156" cy="1874078"/>
              <a:chOff x="0" y="0"/>
              <a:chExt cx="2540000" cy="127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33600" y="1264333"/>
                    </a:lnTo>
                    <a:cubicBezTo>
                      <a:pt x="2131474" y="788887"/>
                      <a:pt x="1745450" y="404586"/>
                      <a:pt x="1270000" y="404586"/>
                    </a:cubicBezTo>
                    <a:cubicBezTo>
                      <a:pt x="794550" y="404586"/>
                      <a:pt x="408526" y="788887"/>
                      <a:pt x="4064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1134646" y="878556"/>
                <a:ext cx="1218870" cy="398534"/>
              </a:xfrm>
              <a:custGeom>
                <a:avLst/>
                <a:gdLst/>
                <a:ahLst/>
                <a:cxnLst/>
                <a:rect r="r" b="b" t="t" l="l"/>
                <a:pathLst>
                  <a:path h="398534" w="1218870">
                    <a:moveTo>
                      <a:pt x="163224" y="388348"/>
                    </a:moveTo>
                    <a:cubicBezTo>
                      <a:pt x="118870" y="398533"/>
                      <a:pt x="72456" y="384208"/>
                      <a:pt x="41558" y="350797"/>
                    </a:cubicBezTo>
                    <a:cubicBezTo>
                      <a:pt x="10660" y="317385"/>
                      <a:pt x="0" y="269995"/>
                      <a:pt x="13616" y="226571"/>
                    </a:cubicBezTo>
                    <a:cubicBezTo>
                      <a:pt x="27232" y="183148"/>
                      <a:pt x="63041" y="150328"/>
                      <a:pt x="107484" y="140540"/>
                    </a:cubicBezTo>
                    <a:lnTo>
                      <a:pt x="1186226" y="2037"/>
                    </a:lnTo>
                    <a:cubicBezTo>
                      <a:pt x="1195096" y="0"/>
                      <a:pt x="1204379" y="2865"/>
                      <a:pt x="1210559" y="9547"/>
                    </a:cubicBezTo>
                    <a:cubicBezTo>
                      <a:pt x="1216739" y="16229"/>
                      <a:pt x="1218870" y="25707"/>
                      <a:pt x="1216147" y="34392"/>
                    </a:cubicBezTo>
                    <a:cubicBezTo>
                      <a:pt x="1213424" y="43077"/>
                      <a:pt x="1206262" y="49641"/>
                      <a:pt x="1197374" y="51598"/>
                    </a:cubicBezTo>
                    <a:lnTo>
                      <a:pt x="163224" y="388348"/>
                    </a:lnTo>
                    <a:close/>
                  </a:path>
                </a:pathLst>
              </a:custGeom>
              <a:solidFill>
                <a:srgbClr val="6D85FF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641275" y="5410927"/>
            <a:ext cx="3881663" cy="1311880"/>
            <a:chOff x="0" y="0"/>
            <a:chExt cx="5175551" cy="17491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87149"/>
              <a:ext cx="5175551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Nourd Bold"/>
                </a:rPr>
                <a:t>90</a:t>
              </a:r>
              <a:r>
                <a:rPr lang="en-US" sz="4699">
                  <a:solidFill>
                    <a:srgbClr val="FFFFFF"/>
                  </a:solidFill>
                  <a:latin typeface="Nourd Bold"/>
                </a:rPr>
                <a:t>%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17555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ACCURACY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41275" y="7370540"/>
            <a:ext cx="3881663" cy="3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Rubik Bold"/>
              </a:rPr>
              <a:t>Last updated:</a:t>
            </a:r>
            <a:r>
              <a:rPr lang="en-US" sz="2200">
                <a:solidFill>
                  <a:srgbClr val="FFFFFF"/>
                </a:solidFill>
                <a:latin typeface="Rubik Bold"/>
              </a:rPr>
              <a:t>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590593" y="2832062"/>
            <a:ext cx="5106813" cy="5791270"/>
            <a:chOff x="0" y="0"/>
            <a:chExt cx="1345004" cy="1525273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r="r" b="b" t="t" l="l"/>
              <a:pathLst>
                <a:path h="1525273" w="1345004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0">
            <a:off x="6590593" y="7056215"/>
            <a:ext cx="5106813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738442" y="3404166"/>
            <a:ext cx="2811117" cy="1405558"/>
            <a:chOff x="0" y="0"/>
            <a:chExt cx="3748156" cy="1874078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0" y="0"/>
              <a:ext cx="3748156" cy="1874078"/>
              <a:chOff x="0" y="0"/>
              <a:chExt cx="2540000" cy="127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33600" y="1264333"/>
                    </a:lnTo>
                    <a:cubicBezTo>
                      <a:pt x="2131474" y="788887"/>
                      <a:pt x="1745450" y="404586"/>
                      <a:pt x="1270000" y="404586"/>
                    </a:cubicBezTo>
                    <a:cubicBezTo>
                      <a:pt x="794550" y="404586"/>
                      <a:pt x="408526" y="788887"/>
                      <a:pt x="4064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86484" y="878556"/>
                <a:ext cx="1218870" cy="398534"/>
              </a:xfrm>
              <a:custGeom>
                <a:avLst/>
                <a:gdLst/>
                <a:ahLst/>
                <a:cxnLst/>
                <a:rect r="r" b="b" t="t" l="l"/>
                <a:pathLst>
                  <a:path h="398534" w="1218870">
                    <a:moveTo>
                      <a:pt x="1111386" y="140540"/>
                    </a:moveTo>
                    <a:cubicBezTo>
                      <a:pt x="1155829" y="150328"/>
                      <a:pt x="1191638" y="183148"/>
                      <a:pt x="1205254" y="226571"/>
                    </a:cubicBezTo>
                    <a:cubicBezTo>
                      <a:pt x="1218870" y="269995"/>
                      <a:pt x="1208210" y="317385"/>
                      <a:pt x="1177312" y="350797"/>
                    </a:cubicBezTo>
                    <a:cubicBezTo>
                      <a:pt x="1146414" y="384208"/>
                      <a:pt x="1100000" y="398533"/>
                      <a:pt x="1055646" y="388348"/>
                    </a:cubicBezTo>
                    <a:lnTo>
                      <a:pt x="21496" y="51598"/>
                    </a:lnTo>
                    <a:cubicBezTo>
                      <a:pt x="12608" y="49641"/>
                      <a:pt x="5446" y="43077"/>
                      <a:pt x="2723" y="34392"/>
                    </a:cubicBezTo>
                    <a:cubicBezTo>
                      <a:pt x="0" y="25707"/>
                      <a:pt x="2132" y="16229"/>
                      <a:pt x="8311" y="9547"/>
                    </a:cubicBezTo>
                    <a:cubicBezTo>
                      <a:pt x="14491" y="2865"/>
                      <a:pt x="23774" y="0"/>
                      <a:pt x="32644" y="2037"/>
                    </a:cubicBezTo>
                    <a:lnTo>
                      <a:pt x="1111386" y="140540"/>
                    </a:lnTo>
                    <a:close/>
                  </a:path>
                </a:pathLst>
              </a:custGeom>
              <a:solidFill>
                <a:srgbClr val="6D85FF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7203168" y="5410927"/>
            <a:ext cx="3881663" cy="1311880"/>
            <a:chOff x="0" y="0"/>
            <a:chExt cx="5175551" cy="174917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787149"/>
              <a:ext cx="5175551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Nourd Bold"/>
                </a:rPr>
                <a:t>10%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517555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ERROR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203168" y="7370540"/>
            <a:ext cx="3881663" cy="3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Rubik Bold"/>
              </a:rPr>
              <a:t>Last updated:</a:t>
            </a:r>
            <a:r>
              <a:rPr lang="en-US" sz="2200">
                <a:solidFill>
                  <a:srgbClr val="FFFFFF"/>
                </a:solidFill>
                <a:latin typeface="Rubik Bold"/>
              </a:rPr>
              <a:t>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152487" y="2832062"/>
            <a:ext cx="5106813" cy="5791270"/>
            <a:chOff x="0" y="0"/>
            <a:chExt cx="1345004" cy="1525273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r="r" b="b" t="t" l="l"/>
              <a:pathLst>
                <a:path h="1525273" w="1345004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0">
            <a:off x="12152487" y="7056215"/>
            <a:ext cx="5106813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3300335" y="3404166"/>
            <a:ext cx="2811117" cy="1405558"/>
            <a:chOff x="0" y="0"/>
            <a:chExt cx="3748156" cy="1874078"/>
          </a:xfrm>
        </p:grpSpPr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0" y="0"/>
              <a:ext cx="3748156" cy="1874078"/>
              <a:chOff x="0" y="0"/>
              <a:chExt cx="2540000" cy="1270000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33600" y="1264333"/>
                    </a:lnTo>
                    <a:cubicBezTo>
                      <a:pt x="2131474" y="788887"/>
                      <a:pt x="1745450" y="404586"/>
                      <a:pt x="1270000" y="404586"/>
                    </a:cubicBezTo>
                    <a:cubicBezTo>
                      <a:pt x="794550" y="404586"/>
                      <a:pt x="408526" y="788887"/>
                      <a:pt x="4064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1134646" y="878556"/>
                <a:ext cx="1218870" cy="398534"/>
              </a:xfrm>
              <a:custGeom>
                <a:avLst/>
                <a:gdLst/>
                <a:ahLst/>
                <a:cxnLst/>
                <a:rect r="r" b="b" t="t" l="l"/>
                <a:pathLst>
                  <a:path h="398534" w="1218870">
                    <a:moveTo>
                      <a:pt x="163224" y="388348"/>
                    </a:moveTo>
                    <a:cubicBezTo>
                      <a:pt x="118870" y="398533"/>
                      <a:pt x="72456" y="384208"/>
                      <a:pt x="41558" y="350797"/>
                    </a:cubicBezTo>
                    <a:cubicBezTo>
                      <a:pt x="10660" y="317385"/>
                      <a:pt x="0" y="269995"/>
                      <a:pt x="13616" y="226571"/>
                    </a:cubicBezTo>
                    <a:cubicBezTo>
                      <a:pt x="27232" y="183148"/>
                      <a:pt x="63041" y="150328"/>
                      <a:pt x="107484" y="140540"/>
                    </a:cubicBezTo>
                    <a:lnTo>
                      <a:pt x="1186226" y="2037"/>
                    </a:lnTo>
                    <a:cubicBezTo>
                      <a:pt x="1195096" y="0"/>
                      <a:pt x="1204379" y="2865"/>
                      <a:pt x="1210559" y="9547"/>
                    </a:cubicBezTo>
                    <a:cubicBezTo>
                      <a:pt x="1216739" y="16229"/>
                      <a:pt x="1218870" y="25707"/>
                      <a:pt x="1216147" y="34392"/>
                    </a:cubicBezTo>
                    <a:cubicBezTo>
                      <a:pt x="1213424" y="43077"/>
                      <a:pt x="1206262" y="49641"/>
                      <a:pt x="1197374" y="51598"/>
                    </a:cubicBezTo>
                    <a:lnTo>
                      <a:pt x="163224" y="388348"/>
                    </a:lnTo>
                    <a:close/>
                  </a:path>
                </a:pathLst>
              </a:custGeom>
              <a:solidFill>
                <a:srgbClr val="6D85FF"/>
              </a:solidFill>
            </p:spPr>
          </p:sp>
        </p:grpSp>
      </p:grpSp>
      <p:grpSp>
        <p:nvGrpSpPr>
          <p:cNvPr name="Group 39" id="39"/>
          <p:cNvGrpSpPr/>
          <p:nvPr/>
        </p:nvGrpSpPr>
        <p:grpSpPr>
          <a:xfrm rot="0">
            <a:off x="12765062" y="5410927"/>
            <a:ext cx="3881663" cy="1311880"/>
            <a:chOff x="0" y="0"/>
            <a:chExt cx="5175551" cy="1749174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787149"/>
              <a:ext cx="5175551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Nourd Bold"/>
                </a:rPr>
                <a:t>90%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-66675"/>
              <a:ext cx="5175551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</a:rPr>
                <a:t>PREDICTABILITY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2765062" y="7370540"/>
            <a:ext cx="3881663" cy="3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Rubik Bold"/>
              </a:rPr>
              <a:t>Last updated:</a:t>
            </a:r>
            <a:r>
              <a:rPr lang="en-US" sz="2200">
                <a:solidFill>
                  <a:srgbClr val="FFFFFF"/>
                </a:solidFill>
                <a:latin typeface="Rubik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721155"/>
            <a:ext cx="17284256" cy="2234091"/>
            <a:chOff x="0" y="0"/>
            <a:chExt cx="4552232" cy="58840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r="r" b="b" t="t" l="l"/>
              <a:pathLst>
                <a:path h="588403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70820" y="1200027"/>
            <a:ext cx="1054636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</a:rPr>
              <a:t>DATASETS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73476" y="9410700"/>
            <a:ext cx="1013470" cy="5092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05860" y="9528878"/>
            <a:ext cx="548701" cy="259386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4103309" y="5903165"/>
            <a:ext cx="5486264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96316" y="3371145"/>
            <a:ext cx="16177160" cy="12426645"/>
            <a:chOff x="0" y="0"/>
            <a:chExt cx="6685755" cy="513572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685755" cy="5135728"/>
            </a:xfrm>
            <a:custGeom>
              <a:avLst/>
              <a:gdLst/>
              <a:ahLst/>
              <a:cxnLst/>
              <a:rect r="r" b="b" t="t" l="l"/>
              <a:pathLst>
                <a:path h="5135728" w="6685755">
                  <a:moveTo>
                    <a:pt x="0" y="0"/>
                  </a:moveTo>
                  <a:lnTo>
                    <a:pt x="6685755" y="0"/>
                  </a:lnTo>
                  <a:lnTo>
                    <a:pt x="6685755" y="5135728"/>
                  </a:lnTo>
                  <a:lnTo>
                    <a:pt x="0" y="51357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WE PROVIDED THE ML MODEL WITH IMAGES OF ALMOST EVERY INDIAN NATIONAL HIGHWAY.</a:t>
              </a: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THEN WE LOADED THOSE 350-400 DATASETS INTO THE SUFFLING MODEL FOR TRAINING AND IDENTIFICATION</a:t>
              </a: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    </a:t>
              </a: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96316" y="8709050"/>
            <a:ext cx="16177160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ubik"/>
              </a:rPr>
              <a:t>Your paragraph text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721155"/>
            <a:ext cx="17284256" cy="2234091"/>
            <a:chOff x="0" y="0"/>
            <a:chExt cx="4552232" cy="58840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r="r" b="b" t="t" l="l"/>
              <a:pathLst>
                <a:path h="588403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70820" y="1200027"/>
            <a:ext cx="1054636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</a:rPr>
              <a:t>LIBRARIES USED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73476" y="9410700"/>
            <a:ext cx="1013470" cy="5092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05860" y="9528878"/>
            <a:ext cx="548701" cy="259386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4103309" y="5903165"/>
            <a:ext cx="5486264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96316" y="3371145"/>
            <a:ext cx="16177160" cy="7759395"/>
            <a:chOff x="0" y="0"/>
            <a:chExt cx="6685755" cy="32068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685755" cy="3206831"/>
            </a:xfrm>
            <a:custGeom>
              <a:avLst/>
              <a:gdLst/>
              <a:ahLst/>
              <a:cxnLst/>
              <a:rect r="r" b="b" t="t" l="l"/>
              <a:pathLst>
                <a:path h="3206831" w="6685755">
                  <a:moveTo>
                    <a:pt x="0" y="0"/>
                  </a:moveTo>
                  <a:lnTo>
                    <a:pt x="6685755" y="0"/>
                  </a:lnTo>
                  <a:lnTo>
                    <a:pt x="6685755" y="3206831"/>
                  </a:lnTo>
                  <a:lnTo>
                    <a:pt x="0" y="32068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WE USED VARIOUS LIBRARIES FOR THIS PROJECT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A)NUMPY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B)TENSORFL0W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C)KERAS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D)PANDAS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E)FLASK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F)OPENCV   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G)GEE </a:t>
              </a: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  <a:p>
              <a:pPr>
                <a:lnSpc>
                  <a:spcPts val="531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96316" y="8709050"/>
            <a:ext cx="16177160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ubik"/>
              </a:rPr>
              <a:t>Your paragraph text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721155"/>
            <a:ext cx="17284256" cy="2234091"/>
            <a:chOff x="0" y="0"/>
            <a:chExt cx="4552232" cy="58840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r="r" b="b" t="t" l="l"/>
              <a:pathLst>
                <a:path h="588403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70820" y="1200027"/>
            <a:ext cx="1054636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</a:rPr>
              <a:t>SOFTWARES USED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73476" y="9410700"/>
            <a:ext cx="1013470" cy="5092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05860" y="9528878"/>
            <a:ext cx="548701" cy="259386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4103309" y="5903165"/>
            <a:ext cx="5486264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96316" y="3371145"/>
            <a:ext cx="16177160" cy="7759395"/>
            <a:chOff x="0" y="0"/>
            <a:chExt cx="6685755" cy="32068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685755" cy="3206831"/>
            </a:xfrm>
            <a:custGeom>
              <a:avLst/>
              <a:gdLst/>
              <a:ahLst/>
              <a:cxnLst/>
              <a:rect r="r" b="b" t="t" l="l"/>
              <a:pathLst>
                <a:path h="3206831" w="6685755">
                  <a:moveTo>
                    <a:pt x="0" y="0"/>
                  </a:moveTo>
                  <a:lnTo>
                    <a:pt x="6685755" y="0"/>
                  </a:lnTo>
                  <a:lnTo>
                    <a:pt x="6685755" y="3206831"/>
                  </a:lnTo>
                  <a:lnTo>
                    <a:pt x="0" y="32068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A)VS CODE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B)JUPYTER NOTEBOOK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Rubik"/>
                </a:rPr>
                <a:t>C)ADOBE PHOTOSHO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96316" y="8709050"/>
            <a:ext cx="16177160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ubik"/>
              </a:rPr>
              <a:t>Your paragraph text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33819" y="1821990"/>
            <a:ext cx="5459994" cy="21519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33819" y="4343739"/>
            <a:ext cx="5459994" cy="20957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75731" y="1808851"/>
            <a:ext cx="5459994" cy="2165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4909" b="10466"/>
          <a:stretch>
            <a:fillRect/>
          </a:stretch>
        </p:blipFill>
        <p:spPr>
          <a:xfrm flipH="false" flipV="false" rot="0">
            <a:off x="12575731" y="4343739"/>
            <a:ext cx="5459994" cy="20957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16619" b="23217"/>
          <a:stretch>
            <a:fillRect/>
          </a:stretch>
        </p:blipFill>
        <p:spPr>
          <a:xfrm flipH="false" flipV="false" rot="0">
            <a:off x="6833819" y="6810969"/>
            <a:ext cx="5459994" cy="217982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4504" b="0"/>
          <a:stretch>
            <a:fillRect/>
          </a:stretch>
        </p:blipFill>
        <p:spPr>
          <a:xfrm flipH="false" flipV="false" rot="0">
            <a:off x="12687877" y="6810969"/>
            <a:ext cx="5347848" cy="217982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20364" y="1808851"/>
            <a:ext cx="5270926" cy="4966180"/>
            <a:chOff x="0" y="0"/>
            <a:chExt cx="7027901" cy="662157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490479"/>
              <a:ext cx="7027901" cy="1131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ubik"/>
                </a:rPr>
                <a:t>SOURCED FROM GOOGLE EARTH ENGINE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7027901" cy="4892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FFFFFF"/>
                  </a:solidFill>
                  <a:latin typeface="Nourd Bold"/>
                </a:rPr>
                <a:t>HIGHWAY ROAD DATASETS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DAFas9n-7_0</dc:identifier>
  <dcterms:modified xsi:type="dcterms:W3CDTF">2011-08-01T06:04:30Z</dcterms:modified>
  <cp:revision>1</cp:revision>
  <dc:title>MACHINE LEARNING MODEL</dc:title>
</cp:coreProperties>
</file>